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65" r:id="rId4"/>
    <p:sldId id="257" r:id="rId5"/>
    <p:sldId id="258" r:id="rId6"/>
    <p:sldId id="259" r:id="rId7"/>
    <p:sldId id="260" r:id="rId8"/>
    <p:sldId id="261"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B5766B5-DF10-403C-BBF4-58392E526941}" type="datetimeFigureOut">
              <a:rPr lang="en-US" smtClean="0"/>
              <a:t>3/11/2018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C72B2D3-7448-4723-BF83-AB832862A8D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B5766B5-DF10-403C-BBF4-58392E526941}" type="datetimeFigureOut">
              <a:rPr lang="en-US" smtClean="0"/>
              <a:t>3/11/2018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C72B2D3-7448-4723-BF83-AB832862A8DC}"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B5766B5-DF10-403C-BBF4-58392E526941}" type="datetimeFigureOut">
              <a:rPr lang="en-US" smtClean="0"/>
              <a:t>3/11/2018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C72B2D3-7448-4723-BF83-AB832862A8DC}"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B5766B5-DF10-403C-BBF4-58392E526941}" type="datetimeFigureOut">
              <a:rPr lang="en-US" smtClean="0"/>
              <a:t>3/11/2018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C72B2D3-7448-4723-BF83-AB832862A8DC}"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B5766B5-DF10-403C-BBF4-58392E526941}" type="datetimeFigureOut">
              <a:rPr lang="en-US" smtClean="0"/>
              <a:t>3/11/2018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C72B2D3-7448-4723-BF83-AB832862A8D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B5766B5-DF10-403C-BBF4-58392E526941}" type="datetimeFigureOut">
              <a:rPr lang="en-US" smtClean="0"/>
              <a:t>3/11/2018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C72B2D3-7448-4723-BF83-AB832862A8DC}"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B5766B5-DF10-403C-BBF4-58392E526941}" type="datetimeFigureOut">
              <a:rPr lang="en-US" smtClean="0"/>
              <a:t>3/11/2018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C72B2D3-7448-4723-BF83-AB832862A8D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B5766B5-DF10-403C-BBF4-58392E526941}" type="datetimeFigureOut">
              <a:rPr lang="en-US" smtClean="0"/>
              <a:t>3/11/2018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C72B2D3-7448-4723-BF83-AB832862A8D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B5766B5-DF10-403C-BBF4-58392E526941}" type="datetimeFigureOut">
              <a:rPr lang="en-US" smtClean="0"/>
              <a:t>3/11/2018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C72B2D3-7448-4723-BF83-AB832862A8DC}"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B5766B5-DF10-403C-BBF4-58392E526941}" type="datetimeFigureOut">
              <a:rPr lang="en-US" smtClean="0"/>
              <a:t>3/11/2018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C72B2D3-7448-4723-BF83-AB832862A8D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B5766B5-DF10-403C-BBF4-58392E526941}" type="datetimeFigureOut">
              <a:rPr lang="en-US" smtClean="0"/>
              <a:t>3/11/2018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C72B2D3-7448-4723-BF83-AB832862A8D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B5766B5-DF10-403C-BBF4-58392E526941}" type="datetimeFigureOut">
              <a:rPr lang="en-US" smtClean="0"/>
              <a:t>3/11/2018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C72B2D3-7448-4723-BF83-AB832862A8D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dirty="0" smtClean="0"/>
              <a:t>Name</a:t>
            </a:r>
            <a:br>
              <a:rPr lang="en-US" dirty="0" smtClean="0"/>
            </a:br>
            <a:r>
              <a:rPr lang="en-US" dirty="0" smtClean="0"/>
              <a:t/>
            </a:r>
            <a:br>
              <a:rPr lang="en-US" dirty="0" smtClean="0"/>
            </a:br>
            <a:r>
              <a:rPr lang="en-US" dirty="0" smtClean="0"/>
              <a:t>instructor </a:t>
            </a:r>
            <a:br>
              <a:rPr lang="en-US" dirty="0" smtClean="0"/>
            </a:br>
            <a:endParaRPr lang="en-US" dirty="0"/>
          </a:p>
        </p:txBody>
      </p:sp>
      <p:sp>
        <p:nvSpPr>
          <p:cNvPr id="3" name="Subtitle 2"/>
          <p:cNvSpPr>
            <a:spLocks noGrp="1"/>
          </p:cNvSpPr>
          <p:nvPr>
            <p:ph type="subTitle" idx="1"/>
          </p:nvPr>
        </p:nvSpPr>
        <p:spPr/>
        <p:txBody>
          <a:bodyPr>
            <a:normAutofit fontScale="25000" lnSpcReduction="20000"/>
          </a:bodyPr>
          <a:lstStyle/>
          <a:p>
            <a:pPr algn="ctr"/>
            <a:r>
              <a:rPr lang="en-US" sz="9600" b="1" dirty="0" smtClean="0">
                <a:effectLst>
                  <a:outerShdw blurRad="38100" dist="38100" dir="2700000" algn="tl">
                    <a:srgbClr val="000000">
                      <a:alpha val="43137"/>
                    </a:srgbClr>
                  </a:outerShdw>
                </a:effectLst>
              </a:rPr>
              <a:t>Course</a:t>
            </a:r>
          </a:p>
          <a:p>
            <a:pPr algn="ctr"/>
            <a:endParaRPr lang="en-US" sz="9600" b="1" dirty="0" smtClean="0">
              <a:effectLst>
                <a:outerShdw blurRad="38100" dist="38100" dir="2700000" algn="tl">
                  <a:srgbClr val="000000">
                    <a:alpha val="43137"/>
                  </a:srgbClr>
                </a:outerShdw>
              </a:effectLst>
            </a:endParaRPr>
          </a:p>
          <a:p>
            <a:pPr algn="ctr"/>
            <a:r>
              <a:rPr lang="en-US" sz="9600" b="1" dirty="0" smtClean="0">
                <a:effectLst>
                  <a:outerShdw blurRad="38100" dist="38100" dir="2700000" algn="tl">
                    <a:srgbClr val="000000">
                      <a:alpha val="43137"/>
                    </a:srgbClr>
                  </a:outerShdw>
                </a:effectLst>
              </a:rPr>
              <a:t>Date</a:t>
            </a:r>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US" dirty="0" smtClean="0"/>
          </a:p>
          <a:p>
            <a:pPr algn="ctr">
              <a:buNone/>
            </a:pPr>
            <a:endParaRPr lang="en-US" dirty="0"/>
          </a:p>
          <a:p>
            <a:pPr algn="ctr">
              <a:buNone/>
            </a:pPr>
            <a:r>
              <a:rPr lang="en-US" dirty="0" smtClean="0"/>
              <a:t>screening</a:t>
            </a:r>
            <a:endParaRPr lang="en-US" dirty="0"/>
          </a:p>
        </p:txBody>
      </p:sp>
      <p:sp>
        <p:nvSpPr>
          <p:cNvPr id="2" name="Title 1"/>
          <p:cNvSpPr>
            <a:spLocks noGrp="1"/>
          </p:cNvSpPr>
          <p:nvPr>
            <p:ph type="title"/>
          </p:nvPr>
        </p:nvSpPr>
        <p:spPr/>
        <p:txBody>
          <a:bodyPr/>
          <a:lstStyle/>
          <a:p>
            <a:pPr algn="ctr"/>
            <a:r>
              <a:rPr lang="en-US" dirty="0" smtClean="0"/>
              <a:t>Healthy lifestyle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Women’s bodies undergo changes over the years that are caused by hormonal changes. Various tests are encouraged to help curb conditions that are easily treated when detected early such as cancer. Other conditions are easily managed at the early stages and this is made possible through regular screening.   </a:t>
            </a:r>
            <a:endParaRPr lang="en-US" dirty="0"/>
          </a:p>
        </p:txBody>
      </p:sp>
      <p:sp>
        <p:nvSpPr>
          <p:cNvPr id="2" name="Title 1"/>
          <p:cNvSpPr>
            <a:spLocks noGrp="1"/>
          </p:cNvSpPr>
          <p:nvPr>
            <p:ph type="title"/>
          </p:nvPr>
        </p:nvSpPr>
        <p:spPr>
          <a:xfrm>
            <a:off x="457200" y="228600"/>
            <a:ext cx="8229600" cy="1143000"/>
          </a:xfrm>
        </p:spPr>
        <p:txBody>
          <a:bodyPr/>
          <a:lstStyle/>
          <a:p>
            <a:pPr algn="ctr"/>
            <a:r>
              <a:rPr lang="en-US" dirty="0" smtClean="0"/>
              <a:t>Importance of screening</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b="1" dirty="0" smtClean="0">
                <a:solidFill>
                  <a:schemeClr val="accent2"/>
                </a:solidFill>
              </a:rPr>
              <a:t>Follicle stimulating hormone screening</a:t>
            </a:r>
          </a:p>
          <a:p>
            <a:r>
              <a:rPr lang="en-US" dirty="0" smtClean="0"/>
              <a:t>The test is done to ascertain the fertility of a woman. It also evaluates the functioning of the reproductive organs. FSH hormone is responsible for development of eggs in women. The test uses blood samples from which serum is isolated. Elisa test is then applied to measure the amounts of the hormone in the body. Sandwich type of Elisa test is commonly used in the labs. The physicians can then use the results from the test to advise the teenager or even treat if the condition is severe. More test may follow if it is a case of delayed puberty.   </a:t>
            </a:r>
            <a:endParaRPr lang="en-US" dirty="0"/>
          </a:p>
        </p:txBody>
      </p:sp>
      <p:sp>
        <p:nvSpPr>
          <p:cNvPr id="2" name="Title 1"/>
          <p:cNvSpPr>
            <a:spLocks noGrp="1"/>
          </p:cNvSpPr>
          <p:nvPr>
            <p:ph type="title"/>
          </p:nvPr>
        </p:nvSpPr>
        <p:spPr/>
        <p:txBody>
          <a:bodyPr>
            <a:normAutofit fontScale="90000"/>
          </a:bodyPr>
          <a:lstStyle/>
          <a:p>
            <a:r>
              <a:rPr lang="en-US" b="1" u="sng" dirty="0" smtClean="0"/>
              <a:t>Screening for Teenagers (13-18 years)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lvl="0"/>
            <a:r>
              <a:rPr lang="en-US" dirty="0" smtClean="0"/>
              <a:t>Regular screening is vital for teens having irregular menses or those that have had an incidence where the periods stop. Those girls who fail to see their menses should also undergo the test to know the cause of the delay of onset of the menses (</a:t>
            </a:r>
            <a:r>
              <a:rPr lang="en-US" dirty="0" err="1" smtClean="0"/>
              <a:t>Azzam</a:t>
            </a:r>
            <a:r>
              <a:rPr lang="en-US" dirty="0" smtClean="0"/>
              <a:t> 2017). Those who undergo the test should get the information on the dates of their next test depending on the lab reports. A follow up is always important because the body is still growing and many processes change with time. Undeveloped organs are likely to start responding with time</a:t>
            </a:r>
            <a:endParaRPr lang="en-GB" dirty="0" smtClean="0"/>
          </a:p>
          <a:p>
            <a:endParaRPr lang="en-US" dirty="0"/>
          </a:p>
        </p:txBody>
      </p:sp>
      <p:sp>
        <p:nvSpPr>
          <p:cNvPr id="2" name="Title 1"/>
          <p:cNvSpPr>
            <a:spLocks noGrp="1"/>
          </p:cNvSpPr>
          <p:nvPr>
            <p:ph type="title"/>
          </p:nvPr>
        </p:nvSpPr>
        <p:spPr/>
        <p:txBody>
          <a:bodyPr/>
          <a:lstStyle/>
          <a:p>
            <a:pPr algn="ctr"/>
            <a:r>
              <a:rPr lang="en-US" dirty="0" smtClean="0"/>
              <a:t>Frequency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r>
              <a:rPr lang="en-US" dirty="0" smtClean="0">
                <a:solidFill>
                  <a:srgbClr val="FF0000"/>
                </a:solidFill>
              </a:rPr>
              <a:t>Breast self exam</a:t>
            </a:r>
          </a:p>
          <a:p>
            <a:pPr lvl="0"/>
            <a:r>
              <a:rPr lang="en-US" dirty="0" smtClean="0"/>
              <a:t>The test is done without the assistance of any medical officer. It is aimed at identifying the development of breast cancer. The test involves the use of hand to feel for the presence of lumps on the breast. Medical assistance is recommended if there are any lumps detected. A change in the size of the breast is also a cause of the alarm, and medical advice should be sort (Barrett 2015). </a:t>
            </a:r>
            <a:endParaRPr lang="en-GB" dirty="0" smtClean="0"/>
          </a:p>
          <a:p>
            <a:endParaRPr lang="en-US" dirty="0"/>
          </a:p>
        </p:txBody>
      </p:sp>
      <p:sp>
        <p:nvSpPr>
          <p:cNvPr id="2" name="Title 1"/>
          <p:cNvSpPr>
            <a:spLocks noGrp="1"/>
          </p:cNvSpPr>
          <p:nvPr>
            <p:ph type="title"/>
          </p:nvPr>
        </p:nvSpPr>
        <p:spPr/>
        <p:txBody>
          <a:bodyPr>
            <a:normAutofit fontScale="90000"/>
          </a:bodyPr>
          <a:lstStyle/>
          <a:p>
            <a:r>
              <a:rPr lang="en-US" u="sng" dirty="0" smtClean="0"/>
              <a:t>Screening for women 19-39 years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The years between 19 and 39 years are the prime years for any lady. It’s the age when most women are sexually active and therefore exposed to various infections including various types of cancers. The test should be done regularly. Women are encouraged to always feel their breasts in order to notice any lumps or even change in the size of their breast . </a:t>
            </a:r>
            <a:endParaRPr lang="en-GB" dirty="0" smtClean="0"/>
          </a:p>
          <a:p>
            <a:endParaRPr lang="en-US" dirty="0"/>
          </a:p>
        </p:txBody>
      </p:sp>
      <p:sp>
        <p:nvSpPr>
          <p:cNvPr id="2" name="Title 1"/>
          <p:cNvSpPr>
            <a:spLocks noGrp="1"/>
          </p:cNvSpPr>
          <p:nvPr>
            <p:ph type="title"/>
          </p:nvPr>
        </p:nvSpPr>
        <p:spPr/>
        <p:txBody>
          <a:bodyPr/>
          <a:lstStyle/>
          <a:p>
            <a:pPr algn="ctr"/>
            <a:r>
              <a:rPr lang="en-US" dirty="0" smtClean="0"/>
              <a:t>Frequency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ctr"/>
            <a:r>
              <a:rPr lang="en-US" dirty="0" smtClean="0">
                <a:solidFill>
                  <a:srgbClr val="FF0000"/>
                </a:solidFill>
              </a:rPr>
              <a:t>Cholesterol screening</a:t>
            </a:r>
          </a:p>
          <a:p>
            <a:r>
              <a:rPr lang="en-US" dirty="0" smtClean="0"/>
              <a:t>The screening is done to evaluate the amount of cholesterol in the blood. Excessive cholesterol in the blood results in its deposition around the blood vessels. The deposition of the cholesterol inhibits the flow of the blood. The heart is forced to pump twice the needed pumping. The excessive pumping results in fatigue of the heart muscle that increases the risk of a heart attack. A blood sample is needed for the test. The test uses immobilized enzymes in a kit to test for the amount of cholesterol in the serum. The kit contains cholesterol </a:t>
            </a:r>
            <a:r>
              <a:rPr lang="en-US" dirty="0" err="1" smtClean="0"/>
              <a:t>oxidase</a:t>
            </a:r>
            <a:r>
              <a:rPr lang="en-US" dirty="0" smtClean="0"/>
              <a:t> together with hydrogen </a:t>
            </a:r>
            <a:r>
              <a:rPr lang="en-US" dirty="0" err="1" smtClean="0"/>
              <a:t>peroxidase</a:t>
            </a:r>
            <a:r>
              <a:rPr lang="en-US" dirty="0" smtClean="0"/>
              <a:t> enzymes. Color intensity is used to measure the amount of cholesterol using a spectrophotometer ( H Doll 2011)   </a:t>
            </a:r>
            <a:endParaRPr lang="en-US" dirty="0"/>
          </a:p>
        </p:txBody>
      </p:sp>
      <p:sp>
        <p:nvSpPr>
          <p:cNvPr id="2" name="Title 1"/>
          <p:cNvSpPr>
            <a:spLocks noGrp="1"/>
          </p:cNvSpPr>
          <p:nvPr>
            <p:ph type="title"/>
          </p:nvPr>
        </p:nvSpPr>
        <p:spPr/>
        <p:txBody>
          <a:bodyPr>
            <a:normAutofit fontScale="90000"/>
          </a:bodyPr>
          <a:lstStyle/>
          <a:p>
            <a:r>
              <a:rPr lang="en-US" u="sng" dirty="0" smtClean="0"/>
              <a:t>Screening for women 40-64 years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this age the body has stopped to grow and any excess food taken is converted to fat for storage. Many people are therefore unable to manage their weights at this stage of their lives. A regular checkup is recommended especially for those patients with other conditions such as kidney problems, heart condition and diabetes.</a:t>
            </a:r>
          </a:p>
          <a:p>
            <a:endParaRPr lang="en-US" dirty="0"/>
          </a:p>
        </p:txBody>
      </p:sp>
      <p:sp>
        <p:nvSpPr>
          <p:cNvPr id="2" name="Title 1"/>
          <p:cNvSpPr>
            <a:spLocks noGrp="1"/>
          </p:cNvSpPr>
          <p:nvPr>
            <p:ph type="title"/>
          </p:nvPr>
        </p:nvSpPr>
        <p:spPr/>
        <p:txBody>
          <a:bodyPr/>
          <a:lstStyle/>
          <a:p>
            <a:pPr algn="ctr"/>
            <a:r>
              <a:rPr lang="en-US" dirty="0" smtClean="0"/>
              <a:t>Frequency</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600" dirty="0" err="1" smtClean="0"/>
              <a:t>Azzam</a:t>
            </a:r>
            <a:r>
              <a:rPr lang="en-US" sz="1600" dirty="0" smtClean="0"/>
              <a:t>, H. F. SCREENING OF POLYCYSTIC OVARIAN SYNDROME AMONG ADOLESCENT GIRLS AT CAIRO UNIVERSITY.</a:t>
            </a:r>
          </a:p>
          <a:p>
            <a:r>
              <a:rPr lang="en-US" sz="1600" dirty="0" smtClean="0"/>
              <a:t>Li, S. W., Barrett, A. N., </a:t>
            </a:r>
            <a:r>
              <a:rPr lang="en-US" sz="1600" dirty="0" err="1" smtClean="0"/>
              <a:t>Gole</a:t>
            </a:r>
            <a:r>
              <a:rPr lang="en-US" sz="1600" dirty="0" smtClean="0"/>
              <a:t>, L., Tan, W. C., </a:t>
            </a:r>
            <a:r>
              <a:rPr lang="en-US" sz="1600" dirty="0" err="1" smtClean="0"/>
              <a:t>Biswas</a:t>
            </a:r>
            <a:r>
              <a:rPr lang="en-US" sz="1600" dirty="0" smtClean="0"/>
              <a:t>, A., Tan, H. K., &amp; </a:t>
            </a:r>
            <a:r>
              <a:rPr lang="en-US" sz="1600" dirty="0" err="1" smtClean="0"/>
              <a:t>Choolani</a:t>
            </a:r>
            <a:r>
              <a:rPr lang="en-US" sz="1600" dirty="0" smtClean="0"/>
              <a:t>, M. (2015). The assessment of combined first trimester screening in women of advanced maternal age in an Asian cohort. </a:t>
            </a:r>
            <a:r>
              <a:rPr lang="en-US" sz="1600" i="1" dirty="0" smtClean="0"/>
              <a:t>Singapore medical journal</a:t>
            </a:r>
            <a:r>
              <a:rPr lang="en-US" sz="1600" dirty="0" smtClean="0"/>
              <a:t>, </a:t>
            </a:r>
            <a:r>
              <a:rPr lang="en-US" sz="1600" i="1" dirty="0" smtClean="0"/>
              <a:t>56</a:t>
            </a:r>
            <a:r>
              <a:rPr lang="en-US" sz="1600" dirty="0" smtClean="0"/>
              <a:t>(1), 47.</a:t>
            </a:r>
          </a:p>
          <a:p>
            <a:r>
              <a:rPr lang="en-US" sz="1600" dirty="0" smtClean="0"/>
              <a:t>H doll (2011) the rise of cholesterol testing; how much is necessary- NCBI-NIH</a:t>
            </a:r>
          </a:p>
          <a:p>
            <a:endParaRPr lang="en-US" sz="1100" dirty="0"/>
          </a:p>
        </p:txBody>
      </p:sp>
      <p:sp>
        <p:nvSpPr>
          <p:cNvPr id="2" name="Title 1"/>
          <p:cNvSpPr>
            <a:spLocks noGrp="1"/>
          </p:cNvSpPr>
          <p:nvPr>
            <p:ph type="title"/>
          </p:nvPr>
        </p:nvSpPr>
        <p:spPr/>
        <p:txBody>
          <a:bodyPr/>
          <a:lstStyle/>
          <a:p>
            <a:pPr algn="ctr"/>
            <a:r>
              <a:rPr lang="en-US" dirty="0" smtClean="0"/>
              <a:t>References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86</TotalTime>
  <Words>729</Words>
  <Application>Microsoft Office PowerPoint</Application>
  <PresentationFormat>On-screen Show (4:3)</PresentationFormat>
  <Paragraphs>29</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Lucida Sans Unicode</vt:lpstr>
      <vt:lpstr>Verdana</vt:lpstr>
      <vt:lpstr>Wingdings 2</vt:lpstr>
      <vt:lpstr>Wingdings 3</vt:lpstr>
      <vt:lpstr>Concourse</vt:lpstr>
      <vt:lpstr>Name  instructor  </vt:lpstr>
      <vt:lpstr>Healthy lifestyle</vt:lpstr>
      <vt:lpstr>Importance of screening</vt:lpstr>
      <vt:lpstr>Screening for Teenagers (13-18 years)</vt:lpstr>
      <vt:lpstr>Frequency </vt:lpstr>
      <vt:lpstr>Screening for women 19-39 years </vt:lpstr>
      <vt:lpstr>Frequency </vt:lpstr>
      <vt:lpstr>Screening for women 40-64 years</vt:lpstr>
      <vt:lpstr>Frequency</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instructor</dc:title>
  <dc:creator>NOTEBOOK</dc:creator>
  <cp:lastModifiedBy>JONNY</cp:lastModifiedBy>
  <cp:revision>9</cp:revision>
  <dcterms:created xsi:type="dcterms:W3CDTF">2018-03-11T07:16:16Z</dcterms:created>
  <dcterms:modified xsi:type="dcterms:W3CDTF">2018-03-10T21:52:37Z</dcterms:modified>
</cp:coreProperties>
</file>